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Noto Sans T Chinese Bold" panose="02020500000000000000" charset="-120"/>
      <p:regular r:id="rId15"/>
    </p:embeddedFont>
    <p:embeddedFont>
      <p:font typeface="Arimo Bold" panose="02020500000000000000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eel Free Playful" panose="02020500000000000000" charset="0"/>
      <p:regular r:id="rId21"/>
    </p:embeddedFont>
    <p:embeddedFont>
      <p:font typeface="อีฟดอวอิ้ง" panose="02020500000000000000" charset="-34"/>
      <p:regular r:id="rId22"/>
    </p:embeddedFont>
    <p:embeddedFont>
      <p:font typeface="อีฟดอวอิ้ง Bold" panose="02020500000000000000" charset="-3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5588" y="3217462"/>
            <a:ext cx="13932117" cy="408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en-US" sz="11711">
                <a:solidFill>
                  <a:srgbClr val="EACD6B"/>
                </a:solidFill>
                <a:latin typeface="Feel Free Playful"/>
              </a:rPr>
              <a:t>112-2</a:t>
            </a:r>
            <a:r>
              <a:rPr lang="en-US" sz="11711">
                <a:solidFill>
                  <a:srgbClr val="DB8F5C"/>
                </a:solidFill>
                <a:latin typeface="Feel Free Playful"/>
              </a:rPr>
              <a:t>  </a:t>
            </a:r>
            <a:r>
              <a:rPr lang="en-US" sz="11711">
                <a:solidFill>
                  <a:srgbClr val="8C52FF"/>
                </a:solidFill>
                <a:ea typeface="Feel Free Playful"/>
              </a:rPr>
              <a:t>三年級</a:t>
            </a:r>
            <a:r>
              <a:rPr lang="en-US" sz="11711">
                <a:solidFill>
                  <a:srgbClr val="DB8F5C"/>
                </a:solidFill>
                <a:latin typeface="Feel Free Playful"/>
              </a:rPr>
              <a:t> </a:t>
            </a:r>
            <a:r>
              <a:rPr lang="en-US" sz="11711">
                <a:solidFill>
                  <a:srgbClr val="FF66C4"/>
                </a:solidFill>
                <a:ea typeface="Feel Free Playful"/>
              </a:rPr>
              <a:t>英文科</a:t>
            </a:r>
            <a:r>
              <a:rPr lang="en-US" sz="11711">
                <a:solidFill>
                  <a:srgbClr val="F7931E"/>
                </a:solidFill>
                <a:ea typeface="Feel Free Playful"/>
              </a:rPr>
              <a:t>課程計畫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767198" y="462585"/>
            <a:ext cx="4990426" cy="132606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24131" y="2207753"/>
            <a:ext cx="5570429" cy="132606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5419052"/>
            <a:ext cx="5965596" cy="132606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62412" y="3882313"/>
            <a:ext cx="5965596" cy="132606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987019" y="8537275"/>
            <a:ext cx="4824945" cy="119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6"/>
              </a:lnSpc>
            </a:pPr>
            <a:r>
              <a:rPr lang="en-US" sz="6226">
                <a:solidFill>
                  <a:srgbClr val="FFC7D4"/>
                </a:solidFill>
                <a:ea typeface="อีฟดอวอิ้ง Bold"/>
              </a:rPr>
              <a:t>連偉蓉</a:t>
            </a:r>
          </a:p>
        </p:txBody>
      </p:sp>
      <p:sp>
        <p:nvSpPr>
          <p:cNvPr id="16" name="Freeform 16"/>
          <p:cNvSpPr/>
          <p:nvPr/>
        </p:nvSpPr>
        <p:spPr>
          <a:xfrm rot="-249340" flipH="1">
            <a:off x="14377831" y="5791646"/>
            <a:ext cx="3159749" cy="7456634"/>
          </a:xfrm>
          <a:custGeom>
            <a:avLst/>
            <a:gdLst/>
            <a:ahLst/>
            <a:cxnLst/>
            <a:rect l="l" t="t" r="r" b="b"/>
            <a:pathLst>
              <a:path w="3159749" h="7456634">
                <a:moveTo>
                  <a:pt x="3159749" y="0"/>
                </a:moveTo>
                <a:lnTo>
                  <a:pt x="0" y="0"/>
                </a:lnTo>
                <a:lnTo>
                  <a:pt x="0" y="7456634"/>
                </a:lnTo>
                <a:lnTo>
                  <a:pt x="3159749" y="7456634"/>
                </a:lnTo>
                <a:lnTo>
                  <a:pt x="31597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864390">
            <a:off x="-882698" y="76638"/>
            <a:ext cx="5816573" cy="3075513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36147">
            <a:off x="-420889" y="7014166"/>
            <a:ext cx="8426592" cy="5614217"/>
          </a:xfrm>
          <a:custGeom>
            <a:avLst/>
            <a:gdLst/>
            <a:ahLst/>
            <a:cxnLst/>
            <a:rect l="l" t="t" r="r" b="b"/>
            <a:pathLst>
              <a:path w="8426592" h="5614217">
                <a:moveTo>
                  <a:pt x="0" y="0"/>
                </a:moveTo>
                <a:lnTo>
                  <a:pt x="8426592" y="0"/>
                </a:lnTo>
                <a:lnTo>
                  <a:pt x="8426592" y="5614217"/>
                </a:lnTo>
                <a:lnTo>
                  <a:pt x="0" y="5614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101599">
            <a:off x="-442592" y="7864936"/>
            <a:ext cx="3895251" cy="2786727"/>
          </a:xfrm>
          <a:custGeom>
            <a:avLst/>
            <a:gdLst/>
            <a:ahLst/>
            <a:cxnLst/>
            <a:rect l="l" t="t" r="r" b="b"/>
            <a:pathLst>
              <a:path w="3895251" h="2786727">
                <a:moveTo>
                  <a:pt x="0" y="0"/>
                </a:moveTo>
                <a:lnTo>
                  <a:pt x="3895250" y="0"/>
                </a:lnTo>
                <a:lnTo>
                  <a:pt x="3895250" y="2786728"/>
                </a:lnTo>
                <a:lnTo>
                  <a:pt x="0" y="2786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938817" y="7650748"/>
            <a:ext cx="4742861" cy="4830412"/>
          </a:xfrm>
          <a:custGeom>
            <a:avLst/>
            <a:gdLst/>
            <a:ahLst/>
            <a:cxnLst/>
            <a:rect l="l" t="t" r="r" b="b"/>
            <a:pathLst>
              <a:path w="4742861" h="4830412">
                <a:moveTo>
                  <a:pt x="0" y="0"/>
                </a:moveTo>
                <a:lnTo>
                  <a:pt x="4742861" y="0"/>
                </a:lnTo>
                <a:lnTo>
                  <a:pt x="4742861" y="4830412"/>
                </a:lnTo>
                <a:lnTo>
                  <a:pt x="0" y="4830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00859">
            <a:off x="9177958" y="6818188"/>
            <a:ext cx="1618121" cy="3632517"/>
          </a:xfrm>
          <a:custGeom>
            <a:avLst/>
            <a:gdLst/>
            <a:ahLst/>
            <a:cxnLst/>
            <a:rect l="l" t="t" r="r" b="b"/>
            <a:pathLst>
              <a:path w="1618121" h="3632517">
                <a:moveTo>
                  <a:pt x="0" y="0"/>
                </a:moveTo>
                <a:lnTo>
                  <a:pt x="1618122" y="0"/>
                </a:lnTo>
                <a:lnTo>
                  <a:pt x="1618122" y="3632517"/>
                </a:lnTo>
                <a:lnTo>
                  <a:pt x="0" y="3632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5518902" cy="1384743"/>
          </a:xfrm>
          <a:custGeom>
            <a:avLst/>
            <a:gdLst/>
            <a:ahLst/>
            <a:cxnLst/>
            <a:rect l="l" t="t" r="r" b="b"/>
            <a:pathLst>
              <a:path w="5518902" h="1384743">
                <a:moveTo>
                  <a:pt x="0" y="0"/>
                </a:moveTo>
                <a:lnTo>
                  <a:pt x="5518902" y="0"/>
                </a:lnTo>
                <a:lnTo>
                  <a:pt x="5518902" y="1384743"/>
                </a:lnTo>
                <a:lnTo>
                  <a:pt x="0" y="1384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6600" y="2682915"/>
            <a:ext cx="7148164" cy="7148164"/>
          </a:xfrm>
          <a:custGeom>
            <a:avLst/>
            <a:gdLst/>
            <a:ahLst/>
            <a:cxnLst/>
            <a:rect l="l" t="t" r="r" b="b"/>
            <a:pathLst>
              <a:path w="7148164" h="7148164">
                <a:moveTo>
                  <a:pt x="0" y="0"/>
                </a:moveTo>
                <a:lnTo>
                  <a:pt x="7148164" y="0"/>
                </a:lnTo>
                <a:lnTo>
                  <a:pt x="7148164" y="7148164"/>
                </a:lnTo>
                <a:lnTo>
                  <a:pt x="0" y="7148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51893" y="915574"/>
            <a:ext cx="8217579" cy="153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DB8F5C"/>
                </a:solidFill>
                <a:ea typeface="Feel Free Playful"/>
              </a:rPr>
              <a:t>課表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97441" y="3076705"/>
            <a:ext cx="1303583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8C52FF"/>
                </a:solidFill>
                <a:latin typeface="อีฟดอวอิ้ง Bold"/>
              </a:rPr>
              <a:t>Mon.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43653" y="3076705"/>
            <a:ext cx="1034058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F7931E"/>
                </a:solidFill>
                <a:latin typeface="อีฟดอวอิ้ง Bold"/>
              </a:rPr>
              <a:t>Tue.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47710" y="3076705"/>
            <a:ext cx="1024682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BF63"/>
                </a:solidFill>
                <a:latin typeface="อีฟดอวอิ้ง Bold"/>
              </a:rPr>
              <a:t>Thu.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30246" y="3076705"/>
            <a:ext cx="825401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FF66C4"/>
                </a:solidFill>
                <a:latin typeface="อีฟดอวอิ้ง Bold"/>
              </a:rPr>
              <a:t>Fri.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61746" y="5725399"/>
            <a:ext cx="894308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FF66C4"/>
                </a:solidFill>
                <a:latin typeface="อีฟดอวอิ้ง Bold"/>
              </a:rPr>
              <a:t>302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72414" y="4261279"/>
            <a:ext cx="894308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FF66C4"/>
                </a:solidFill>
                <a:latin typeface="อีฟดอวอิ้ง Bold"/>
              </a:rPr>
              <a:t>302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02674" y="7188645"/>
            <a:ext cx="812453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BF63"/>
                </a:solidFill>
                <a:latin typeface="อีฟดอวอิ้ง Bold"/>
              </a:rPr>
              <a:t>301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05925" y="7188645"/>
            <a:ext cx="812453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BF63"/>
                </a:solidFill>
                <a:latin typeface="อีฟดอวอิ้ง Bold"/>
              </a:rPr>
              <a:t>301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02674" y="8726702"/>
            <a:ext cx="893118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8C52FF"/>
                </a:solidFill>
                <a:latin typeface="อีฟดอวอิ้ง Bold"/>
              </a:rPr>
              <a:t>303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14123" y="8726702"/>
            <a:ext cx="893118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8C52FF"/>
                </a:solidFill>
                <a:latin typeface="อีฟดอวอิ้ง Bold"/>
              </a:rPr>
              <a:t>303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88589" y="5724962"/>
            <a:ext cx="1299605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0000"/>
                </a:solidFill>
                <a:latin typeface="อีฟดอวอิ้ง Bold"/>
              </a:rPr>
              <a:t> </a:t>
            </a:r>
            <a:r>
              <a:rPr lang="en-US" sz="4641">
                <a:solidFill>
                  <a:srgbClr val="004AAD"/>
                </a:solidFill>
                <a:latin typeface="อีฟดอวอิ้ง Bold"/>
              </a:rPr>
              <a:t>5th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86600" y="7188645"/>
            <a:ext cx="1440941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4AAD"/>
                </a:solidFill>
                <a:latin typeface="อีฟดอวอิ้ง Bold"/>
              </a:rPr>
              <a:t>6th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22775" y="8651891"/>
            <a:ext cx="1204766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4AAD"/>
                </a:solidFill>
                <a:latin typeface="อีฟดอวอิ้ง Bold"/>
              </a:rPr>
              <a:t>7th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96311" y="4261279"/>
            <a:ext cx="1031230" cy="8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4AAD"/>
                </a:solidFill>
                <a:latin typeface="อีฟดอวอิ้ง Bold"/>
              </a:rPr>
              <a:t>4th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49508" y="5725399"/>
            <a:ext cx="812453" cy="80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00BF63"/>
                </a:solidFill>
                <a:highlight>
                  <a:srgbClr val="FFFF00"/>
                </a:highlight>
                <a:latin typeface="อีฟดอวอิ้ง Bold"/>
              </a:rPr>
              <a:t>301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09176" y="7236270"/>
            <a:ext cx="893118" cy="80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8C52FF"/>
                </a:solidFill>
                <a:highlight>
                  <a:srgbClr val="FFFF00"/>
                </a:highlight>
                <a:latin typeface="อีฟดอวอิ้ง Bold"/>
              </a:rPr>
              <a:t>303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08581" y="8651891"/>
            <a:ext cx="894308" cy="80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641">
                <a:solidFill>
                  <a:srgbClr val="FF66C4"/>
                </a:solidFill>
                <a:highlight>
                  <a:srgbClr val="FFFF00"/>
                </a:highlight>
                <a:latin typeface="อีฟดอวอิ้ง Bold"/>
              </a:rPr>
              <a:t>302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173960" cy="2666117"/>
          </a:xfrm>
          <a:custGeom>
            <a:avLst/>
            <a:gdLst/>
            <a:ahLst/>
            <a:cxnLst/>
            <a:rect l="l" t="t" r="r" b="b"/>
            <a:pathLst>
              <a:path w="4173960" h="2666117">
                <a:moveTo>
                  <a:pt x="0" y="0"/>
                </a:moveTo>
                <a:lnTo>
                  <a:pt x="4173959" y="0"/>
                </a:lnTo>
                <a:lnTo>
                  <a:pt x="4173959" y="2666117"/>
                </a:lnTo>
                <a:lnTo>
                  <a:pt x="0" y="2666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93506" y="4117855"/>
            <a:ext cx="6244411" cy="3988618"/>
          </a:xfrm>
          <a:custGeom>
            <a:avLst/>
            <a:gdLst/>
            <a:ahLst/>
            <a:cxnLst/>
            <a:rect l="l" t="t" r="r" b="b"/>
            <a:pathLst>
              <a:path w="6244411" h="3988618">
                <a:moveTo>
                  <a:pt x="0" y="0"/>
                </a:moveTo>
                <a:lnTo>
                  <a:pt x="6244412" y="0"/>
                </a:lnTo>
                <a:lnTo>
                  <a:pt x="6244412" y="3988618"/>
                </a:lnTo>
                <a:lnTo>
                  <a:pt x="0" y="398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6800" y="-1285188"/>
            <a:ext cx="7315200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11266" y="7109270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34791">
            <a:off x="14984464" y="5054881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4" y="0"/>
                </a:lnTo>
                <a:lnTo>
                  <a:pt x="4607904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363708"/>
              </p:ext>
            </p:extLst>
          </p:nvPr>
        </p:nvGraphicFramePr>
        <p:xfrm>
          <a:off x="1579618" y="3086100"/>
          <a:ext cx="14044102" cy="6572249"/>
        </p:xfrm>
        <a:graphic>
          <a:graphicData uri="http://schemas.openxmlformats.org/drawingml/2006/table">
            <a:tbl>
              <a:tblPr/>
              <a:tblGrid>
                <a:gridCol w="4263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2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7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1208">
                <a:tc>
                  <a:txBody>
                    <a:bodyPr/>
                    <a:lstStyle/>
                    <a:p>
                      <a:pPr algn="ctr">
                        <a:lnSpc>
                          <a:spcPts val="7839"/>
                        </a:lnSpc>
                        <a:defRPr/>
                      </a:pPr>
                      <a:r>
                        <a:rPr lang="en-US" sz="5599">
                          <a:solidFill>
                            <a:srgbClr val="5271FF"/>
                          </a:solidFill>
                          <a:ea typeface="Arimo Bold"/>
                        </a:rPr>
                        <a:t>日期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839"/>
                        </a:lnSpc>
                        <a:defRPr/>
                      </a:pPr>
                      <a:r>
                        <a:rPr lang="en-US" sz="5599">
                          <a:solidFill>
                            <a:srgbClr val="0097B2"/>
                          </a:solidFill>
                          <a:ea typeface="Arimo Bold"/>
                        </a:rPr>
                        <a:t>記事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839"/>
                        </a:lnSpc>
                        <a:defRPr/>
                      </a:pPr>
                      <a:r>
                        <a:rPr lang="en-US" sz="5599">
                          <a:solidFill>
                            <a:srgbClr val="CB6CE6"/>
                          </a:solidFill>
                          <a:ea typeface="Arimo Bold"/>
                        </a:rPr>
                        <a:t>內容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205">
                <a:tc>
                  <a:txBody>
                    <a:bodyPr/>
                    <a:lstStyle/>
                    <a:p>
                      <a:pPr algn="ctr">
                        <a:lnSpc>
                          <a:spcPts val="7279"/>
                        </a:lnSpc>
                        <a:defRPr/>
                      </a:pPr>
                      <a:r>
                        <a:rPr lang="en-US" sz="5199">
                          <a:solidFill>
                            <a:srgbClr val="87AB66"/>
                          </a:solidFill>
                          <a:latin typeface="Arimo Bold"/>
                        </a:rPr>
                        <a:t>4/23~24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279"/>
                        </a:lnSpc>
                        <a:defRPr/>
                      </a:pPr>
                      <a:r>
                        <a:rPr lang="en-US" sz="5199" b="1">
                          <a:solidFill>
                            <a:srgbClr val="87AB66"/>
                          </a:solidFill>
                          <a:ea typeface="Arimo Bold"/>
                        </a:rPr>
                        <a:t>期中評量</a:t>
                      </a:r>
                      <a:endParaRPr lang="en-US" sz="1100" b="1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5271FF"/>
                          </a:solidFill>
                          <a:latin typeface="Arimo Bold"/>
                        </a:rPr>
                        <a:t>Get Ready ~ Review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8272">
                <a:tc>
                  <a:txBody>
                    <a:bodyPr/>
                    <a:lstStyle/>
                    <a:p>
                      <a:pPr algn="ctr">
                        <a:lnSpc>
                          <a:spcPts val="7279"/>
                        </a:lnSpc>
                        <a:defRPr/>
                      </a:pPr>
                      <a:r>
                        <a:rPr lang="en-US" sz="5199">
                          <a:solidFill>
                            <a:srgbClr val="CB6CE6"/>
                          </a:solidFill>
                          <a:latin typeface="Arimo Bold"/>
                        </a:rPr>
                        <a:t>5/1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499" b="1">
                          <a:solidFill>
                            <a:srgbClr val="CB6CE6"/>
                          </a:solidFill>
                          <a:ea typeface="Arimo Bold"/>
                        </a:rPr>
                        <a:t>班際英文歌曲比賽</a:t>
                      </a:r>
                      <a:endParaRPr lang="en-US" sz="1100" b="1"/>
                    </a:p>
                    <a:p>
                      <a:pPr algn="ctr">
                        <a:lnSpc>
                          <a:spcPts val="265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4564">
                <a:tc>
                  <a:txBody>
                    <a:bodyPr/>
                    <a:lstStyle/>
                    <a:p>
                      <a:pPr algn="ctr">
                        <a:lnSpc>
                          <a:spcPts val="7279"/>
                        </a:lnSpc>
                        <a:defRPr/>
                      </a:pPr>
                      <a:r>
                        <a:rPr lang="en-US" sz="5199">
                          <a:solidFill>
                            <a:srgbClr val="F7931E"/>
                          </a:solidFill>
                          <a:latin typeface="Arimo Bold"/>
                        </a:rPr>
                        <a:t>6/20~21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279"/>
                        </a:lnSpc>
                        <a:defRPr/>
                      </a:pPr>
                      <a:r>
                        <a:rPr lang="en-US" sz="5199" b="1">
                          <a:solidFill>
                            <a:srgbClr val="F7931E"/>
                          </a:solidFill>
                          <a:ea typeface="Arimo Bold"/>
                        </a:rPr>
                        <a:t>期末評量</a:t>
                      </a:r>
                      <a:endParaRPr lang="en-US" sz="1100" b="1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5271FF"/>
                          </a:solidFill>
                          <a:latin typeface="Arimo Bold"/>
                        </a:rPr>
                        <a:t>Unit 3 ~ Review 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6553348" y="756760"/>
            <a:ext cx="6248251" cy="1741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DB8F5C"/>
                </a:solidFill>
                <a:ea typeface="Noto Sans T Chinese Bold"/>
              </a:rPr>
              <a:t>重要記事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1333" y="7422093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8071" y="3689207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25114" y="-1028700"/>
            <a:ext cx="1832956" cy="4114800"/>
          </a:xfrm>
          <a:custGeom>
            <a:avLst/>
            <a:gdLst/>
            <a:ahLst/>
            <a:cxnLst/>
            <a:rect l="l" t="t" r="r" b="b"/>
            <a:pathLst>
              <a:path w="1832956" h="4114800">
                <a:moveTo>
                  <a:pt x="0" y="0"/>
                </a:moveTo>
                <a:lnTo>
                  <a:pt x="1832957" y="0"/>
                </a:lnTo>
                <a:lnTo>
                  <a:pt x="18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86103" y="3949325"/>
            <a:ext cx="11315794" cy="251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2"/>
              </a:lnSpc>
            </a:pPr>
            <a:r>
              <a:rPr lang="en-US" sz="14573">
                <a:solidFill>
                  <a:srgbClr val="DB8F5C"/>
                </a:solidFill>
                <a:latin typeface="Feel Free Playful"/>
              </a:rPr>
              <a:t>Thank you </a:t>
            </a:r>
          </a:p>
        </p:txBody>
      </p:sp>
      <p:sp>
        <p:nvSpPr>
          <p:cNvPr id="6" name="Freeform 6"/>
          <p:cNvSpPr/>
          <p:nvPr/>
        </p:nvSpPr>
        <p:spPr>
          <a:xfrm rot="-2061635">
            <a:off x="-871283" y="298871"/>
            <a:ext cx="6334366" cy="3349296"/>
          </a:xfrm>
          <a:custGeom>
            <a:avLst/>
            <a:gdLst/>
            <a:ahLst/>
            <a:cxnLst/>
            <a:rect l="l" t="t" r="r" b="b"/>
            <a:pathLst>
              <a:path w="6334366" h="3349296">
                <a:moveTo>
                  <a:pt x="0" y="0"/>
                </a:moveTo>
                <a:lnTo>
                  <a:pt x="6334366" y="0"/>
                </a:lnTo>
                <a:lnTo>
                  <a:pt x="6334366" y="3349296"/>
                </a:lnTo>
                <a:lnTo>
                  <a:pt x="0" y="334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33801" y="7850747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34791">
            <a:off x="15433691" y="5998086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4" y="0"/>
                </a:lnTo>
                <a:lnTo>
                  <a:pt x="4607904" y="6103184"/>
                </a:lnTo>
                <a:lnTo>
                  <a:pt x="0" y="610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44375" y="7317318"/>
            <a:ext cx="583495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97B2"/>
                </a:solidFill>
                <a:latin typeface="Noto Sans T Chinese Bold"/>
              </a:rPr>
              <a:t>Classroom: 117 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27495" y="7288986"/>
            <a:ext cx="6857774" cy="99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8"/>
              </a:lnSpc>
              <a:spcBef>
                <a:spcPct val="0"/>
              </a:spcBef>
            </a:pPr>
            <a:r>
              <a:rPr lang="en-US" sz="5641">
                <a:solidFill>
                  <a:srgbClr val="FF66C4"/>
                </a:solidFill>
                <a:latin typeface="Arimo Bold"/>
              </a:rPr>
              <a:t>Phone ext. #: 817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1333" y="7422093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8071" y="3689207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53513" y="3470132"/>
            <a:ext cx="10671601" cy="613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9"/>
              </a:lnSpc>
            </a:pPr>
            <a:r>
              <a:rPr lang="en-US" sz="5685">
                <a:solidFill>
                  <a:srgbClr val="87AB66"/>
                </a:solidFill>
                <a:latin typeface="อีฟดอวอิ้ง"/>
              </a:rPr>
              <a:t> </a:t>
            </a:r>
            <a:r>
              <a:rPr lang="en-US" sz="5685">
                <a:solidFill>
                  <a:srgbClr val="868B64"/>
                </a:solidFill>
                <a:latin typeface="อีฟดอวอิ้ง Bold"/>
              </a:rPr>
              <a:t> </a:t>
            </a:r>
          </a:p>
          <a:p>
            <a:pPr>
              <a:lnSpc>
                <a:spcPts val="8799"/>
              </a:lnSpc>
            </a:pPr>
            <a:r>
              <a:rPr lang="en-US" sz="6285">
                <a:solidFill>
                  <a:srgbClr val="868B64"/>
                </a:solidFill>
                <a:latin typeface="อีฟดอวอิ้ง Bold"/>
              </a:rPr>
              <a:t>  </a:t>
            </a:r>
            <a:r>
              <a:rPr lang="en-US" sz="6285">
                <a:solidFill>
                  <a:srgbClr val="00BF63"/>
                </a:solidFill>
                <a:latin typeface="อีฟดอวอิ้ง Bold"/>
                <a:ea typeface="อีฟดอวอิ้ง Bold"/>
              </a:rPr>
              <a:t>*** 提升學習英文的</a:t>
            </a:r>
            <a:r>
              <a:rPr lang="zh-TW" altLang="en-US" sz="6285">
                <a:solidFill>
                  <a:srgbClr val="00BF63"/>
                </a:solidFill>
                <a:latin typeface="อีฟดอวอิ้ง Bold"/>
                <a:ea typeface="อีฟดอวอิ้ง Bold"/>
              </a:rPr>
              <a:t>興趣</a:t>
            </a:r>
            <a:endParaRPr lang="en-US" sz="6285">
              <a:solidFill>
                <a:srgbClr val="00BF63"/>
              </a:solidFill>
              <a:latin typeface="อีฟดอวอิ้ง Bold"/>
              <a:ea typeface="อีฟดอวอิ้ง Bold"/>
            </a:endParaRPr>
          </a:p>
          <a:p>
            <a:pPr>
              <a:lnSpc>
                <a:spcPts val="8799"/>
              </a:lnSpc>
            </a:pPr>
            <a:endParaRPr lang="en-US" sz="6285">
              <a:solidFill>
                <a:srgbClr val="00BF63"/>
              </a:solidFill>
              <a:latin typeface="อีฟดอวอิ้ง Bold"/>
              <a:ea typeface="อีฟดอวอิ้ง Bold"/>
            </a:endParaRPr>
          </a:p>
          <a:p>
            <a:pPr>
              <a:lnSpc>
                <a:spcPts val="8799"/>
              </a:lnSpc>
            </a:pPr>
            <a:r>
              <a:rPr lang="en-US" sz="6285">
                <a:solidFill>
                  <a:srgbClr val="87AB66"/>
                </a:solidFill>
                <a:latin typeface="อีฟดอวอิ้ง"/>
              </a:rPr>
              <a:t> </a:t>
            </a:r>
            <a:r>
              <a:rPr lang="en-US" sz="6285">
                <a:solidFill>
                  <a:srgbClr val="F7931E"/>
                </a:solidFill>
                <a:latin typeface="อีฟดอวอิ้ง"/>
              </a:rPr>
              <a:t> </a:t>
            </a:r>
            <a:r>
              <a:rPr lang="en-US" sz="6285">
                <a:solidFill>
                  <a:srgbClr val="F7931E"/>
                </a:solidFill>
                <a:latin typeface="อีฟดอวอิ้ง Bold"/>
              </a:rPr>
              <a:t>*** </a:t>
            </a:r>
            <a:r>
              <a:rPr lang="en-US" sz="6285">
                <a:solidFill>
                  <a:srgbClr val="F7931E"/>
                </a:solidFill>
                <a:ea typeface="อีฟดอวอิ้ง Bold"/>
              </a:rPr>
              <a:t>增進英文聽說讀寫能力</a:t>
            </a:r>
          </a:p>
          <a:p>
            <a:pPr>
              <a:lnSpc>
                <a:spcPts val="6679"/>
              </a:lnSpc>
            </a:pPr>
            <a:endParaRPr lang="en-US" sz="6285">
              <a:solidFill>
                <a:srgbClr val="F7931E"/>
              </a:solidFill>
              <a:ea typeface="อีฟดอวอิ้ง Bold"/>
            </a:endParaRPr>
          </a:p>
          <a:p>
            <a:pPr>
              <a:lnSpc>
                <a:spcPts val="6679"/>
              </a:lnSpc>
            </a:pPr>
            <a:endParaRPr lang="en-US" sz="6285">
              <a:solidFill>
                <a:srgbClr val="F7931E"/>
              </a:solidFill>
              <a:ea typeface="อีฟดอวอิ้ง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925114" y="-1028700"/>
            <a:ext cx="1832956" cy="4114800"/>
          </a:xfrm>
          <a:custGeom>
            <a:avLst/>
            <a:gdLst/>
            <a:ahLst/>
            <a:cxnLst/>
            <a:rect l="l" t="t" r="r" b="b"/>
            <a:pathLst>
              <a:path w="1832956" h="4114800">
                <a:moveTo>
                  <a:pt x="0" y="0"/>
                </a:moveTo>
                <a:lnTo>
                  <a:pt x="1832957" y="0"/>
                </a:lnTo>
                <a:lnTo>
                  <a:pt x="18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90531" y="1380265"/>
            <a:ext cx="11326948" cy="175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79"/>
              </a:lnSpc>
            </a:pPr>
            <a:r>
              <a:rPr lang="en-US" sz="10199">
                <a:solidFill>
                  <a:srgbClr val="DB8F5C"/>
                </a:solidFill>
                <a:latin typeface="Feel Free Playful"/>
              </a:rPr>
              <a:t>Goals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9298" y="3263675"/>
            <a:ext cx="12789405" cy="1879825"/>
          </a:xfrm>
          <a:custGeom>
            <a:avLst/>
            <a:gdLst/>
            <a:ahLst/>
            <a:cxnLst/>
            <a:rect l="l" t="t" r="r" b="b"/>
            <a:pathLst>
              <a:path w="12789405" h="1879825">
                <a:moveTo>
                  <a:pt x="0" y="0"/>
                </a:moveTo>
                <a:lnTo>
                  <a:pt x="12789404" y="0"/>
                </a:lnTo>
                <a:lnTo>
                  <a:pt x="12789404" y="1879825"/>
                </a:lnTo>
                <a:lnTo>
                  <a:pt x="0" y="1879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80526" y="1271944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Feel Free Playful"/>
              </a:rPr>
              <a:t>Teaching Methods</a:t>
            </a:r>
          </a:p>
        </p:txBody>
      </p:sp>
      <p:sp>
        <p:nvSpPr>
          <p:cNvPr id="4" name="Freeform 4"/>
          <p:cNvSpPr/>
          <p:nvPr/>
        </p:nvSpPr>
        <p:spPr>
          <a:xfrm>
            <a:off x="2749298" y="5143500"/>
            <a:ext cx="12789405" cy="1879825"/>
          </a:xfrm>
          <a:custGeom>
            <a:avLst/>
            <a:gdLst/>
            <a:ahLst/>
            <a:cxnLst/>
            <a:rect l="l" t="t" r="r" b="b"/>
            <a:pathLst>
              <a:path w="12789405" h="1879825">
                <a:moveTo>
                  <a:pt x="0" y="0"/>
                </a:moveTo>
                <a:lnTo>
                  <a:pt x="12789404" y="0"/>
                </a:lnTo>
                <a:lnTo>
                  <a:pt x="12789404" y="1879825"/>
                </a:lnTo>
                <a:lnTo>
                  <a:pt x="0" y="1879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49298" y="7023325"/>
            <a:ext cx="12789405" cy="1879825"/>
          </a:xfrm>
          <a:custGeom>
            <a:avLst/>
            <a:gdLst/>
            <a:ahLst/>
            <a:cxnLst/>
            <a:rect l="l" t="t" r="r" b="b"/>
            <a:pathLst>
              <a:path w="12789405" h="1879825">
                <a:moveTo>
                  <a:pt x="0" y="0"/>
                </a:moveTo>
                <a:lnTo>
                  <a:pt x="12789404" y="0"/>
                </a:lnTo>
                <a:lnTo>
                  <a:pt x="12789404" y="1879825"/>
                </a:lnTo>
                <a:lnTo>
                  <a:pt x="0" y="1879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37855" y="3752830"/>
            <a:ext cx="10700848" cy="105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8"/>
              </a:lnSpc>
            </a:pPr>
            <a:r>
              <a:rPr lang="en-US" sz="5606">
                <a:solidFill>
                  <a:srgbClr val="868B64"/>
                </a:solidFill>
                <a:latin typeface="อีฟดอวอิ้ง Bold"/>
              </a:rPr>
              <a:t>TPR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37855" y="5635728"/>
            <a:ext cx="10700848" cy="105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8"/>
              </a:lnSpc>
            </a:pPr>
            <a:r>
              <a:rPr lang="en-US" sz="5606">
                <a:solidFill>
                  <a:srgbClr val="868B64"/>
                </a:solidFill>
                <a:latin typeface="อีฟดอวอิ้ง Bold"/>
              </a:rPr>
              <a:t>Task-based Learning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37855" y="7518625"/>
            <a:ext cx="10700848" cy="105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8"/>
              </a:lnSpc>
            </a:pPr>
            <a:r>
              <a:rPr lang="en-US" sz="5606">
                <a:solidFill>
                  <a:srgbClr val="868B64"/>
                </a:solidFill>
                <a:latin typeface="อีฟดอวอิ้ง"/>
              </a:rPr>
              <a:t>Cooperative Learning</a:t>
            </a:r>
          </a:p>
        </p:txBody>
      </p:sp>
      <p:sp>
        <p:nvSpPr>
          <p:cNvPr id="9" name="Freeform 9"/>
          <p:cNvSpPr/>
          <p:nvPr/>
        </p:nvSpPr>
        <p:spPr>
          <a:xfrm rot="-1922635" flipH="1">
            <a:off x="16082005" y="253549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071257" y="5115343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80526" y="1252894"/>
            <a:ext cx="11326948" cy="157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>
                <a:solidFill>
                  <a:srgbClr val="DB8F5C"/>
                </a:solidFill>
                <a:latin typeface="Feel Free Playful"/>
              </a:rPr>
              <a:t>teaching materials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9699" y="3344942"/>
            <a:ext cx="5636776" cy="106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209">
                <a:solidFill>
                  <a:srgbClr val="87AB66"/>
                </a:solidFill>
                <a:latin typeface="Feel Free Playful"/>
              </a:rPr>
              <a:t>textbook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75555" y="3344942"/>
            <a:ext cx="4995621" cy="106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6209">
                <a:solidFill>
                  <a:srgbClr val="F7931E"/>
                </a:solidFill>
                <a:latin typeface="Feel Free Playful"/>
              </a:rPr>
              <a:t>workbook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80526" y="6261655"/>
            <a:ext cx="586648" cy="374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9"/>
              </a:lnSpc>
            </a:pPr>
            <a:endParaRPr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4F4355F-4749-4188-82AE-48C62FC1B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1019" y="5007806"/>
            <a:ext cx="4343402" cy="325755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9B0C8DA-C7A3-4BED-9980-C395958758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7481" y="5103124"/>
            <a:ext cx="4343404" cy="32575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854762" y="3233470"/>
            <a:ext cx="2494769" cy="2746971"/>
            <a:chOff x="0" y="0"/>
            <a:chExt cx="660400" cy="7271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09844" y="5980440"/>
            <a:ext cx="2494769" cy="2746971"/>
            <a:chOff x="0" y="0"/>
            <a:chExt cx="660400" cy="7271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7896616" y="3482999"/>
            <a:ext cx="2494769" cy="2746971"/>
            <a:chOff x="0" y="0"/>
            <a:chExt cx="660400" cy="7271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3938469" y="3732529"/>
            <a:ext cx="2494769" cy="2746971"/>
            <a:chOff x="0" y="0"/>
            <a:chExt cx="660400" cy="7271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083388" y="6124575"/>
            <a:ext cx="2494769" cy="2746971"/>
            <a:chOff x="0" y="0"/>
            <a:chExt cx="660400" cy="7271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D2D19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59693">
            <a:off x="-1802838" y="502019"/>
            <a:ext cx="7315200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858906" y="863636"/>
            <a:ext cx="11326948" cy="175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DB8F5C"/>
                </a:solidFill>
                <a:ea typeface="Feel Free Playful"/>
              </a:rPr>
              <a:t>教學重點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83609" y="3609345"/>
            <a:ext cx="1837076" cy="130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5271FF"/>
                </a:solidFill>
                <a:ea typeface="อีฟดอวอิ้ง"/>
              </a:rPr>
              <a:t>單字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37980" y="6030961"/>
            <a:ext cx="1837076" cy="130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FF66C4"/>
                </a:solidFill>
                <a:ea typeface="อีฟดอวอิ้ง"/>
              </a:rPr>
              <a:t>句型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225462" y="3850624"/>
            <a:ext cx="1837076" cy="206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8C52FF"/>
                </a:solidFill>
                <a:ea typeface="อีฟดอวอิ้ง"/>
              </a:rPr>
              <a:t>字母拼讀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04228" y="6222324"/>
            <a:ext cx="1745793" cy="126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6685">
                <a:solidFill>
                  <a:srgbClr val="F7931E"/>
                </a:solidFill>
                <a:ea typeface="อีฟดอวอิ้ง"/>
              </a:rPr>
              <a:t>對話</a:t>
            </a:r>
            <a:r>
              <a:rPr lang="en-US" sz="6685">
                <a:solidFill>
                  <a:srgbClr val="868B64"/>
                </a:solidFill>
                <a:latin typeface="อีฟดอวอิ้ง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67315" y="4146282"/>
            <a:ext cx="1837076" cy="209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868B64"/>
                </a:solidFill>
                <a:ea typeface="อีฟดอวอิ้ง"/>
              </a:rPr>
              <a:t>歌謠韻文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28443" y="4696715"/>
            <a:ext cx="3117129" cy="3037113"/>
            <a:chOff x="0" y="0"/>
            <a:chExt cx="83421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4214" cy="812800"/>
            </a:xfrm>
            <a:custGeom>
              <a:avLst/>
              <a:gdLst/>
              <a:ahLst/>
              <a:cxnLst/>
              <a:rect l="l" t="t" r="r" b="b"/>
              <a:pathLst>
                <a:path w="834214" h="812800">
                  <a:moveTo>
                    <a:pt x="417107" y="0"/>
                  </a:moveTo>
                  <a:cubicBezTo>
                    <a:pt x="186745" y="0"/>
                    <a:pt x="0" y="181951"/>
                    <a:pt x="0" y="406400"/>
                  </a:cubicBezTo>
                  <a:cubicBezTo>
                    <a:pt x="0" y="630849"/>
                    <a:pt x="186745" y="812800"/>
                    <a:pt x="417107" y="812800"/>
                  </a:cubicBezTo>
                  <a:cubicBezTo>
                    <a:pt x="647469" y="812800"/>
                    <a:pt x="834214" y="630849"/>
                    <a:pt x="834214" y="406400"/>
                  </a:cubicBezTo>
                  <a:cubicBezTo>
                    <a:pt x="834214" y="181951"/>
                    <a:pt x="647469" y="0"/>
                    <a:pt x="417107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208" y="-19050"/>
              <a:ext cx="677799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29484" y="2767437"/>
            <a:ext cx="3107939" cy="310793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8F5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94327" y="6037301"/>
            <a:ext cx="3076680" cy="307668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42428" y="4173142"/>
            <a:ext cx="3204745" cy="32047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D19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46149" y="6480036"/>
            <a:ext cx="1795701" cy="179570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85163" y="4977526"/>
            <a:ext cx="1795701" cy="179570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5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37062" y="3636940"/>
            <a:ext cx="1795701" cy="179570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288960" y="5143500"/>
            <a:ext cx="1795701" cy="179570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F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flipV="1">
            <a:off x="3742149" y="4774283"/>
            <a:ext cx="3927565" cy="873883"/>
          </a:xfrm>
          <a:custGeom>
            <a:avLst/>
            <a:gdLst/>
            <a:ahLst/>
            <a:cxnLst/>
            <a:rect l="l" t="t" r="r" b="b"/>
            <a:pathLst>
              <a:path w="3927565" h="873883">
                <a:moveTo>
                  <a:pt x="0" y="873884"/>
                </a:moveTo>
                <a:lnTo>
                  <a:pt x="3927565" y="873884"/>
                </a:lnTo>
                <a:lnTo>
                  <a:pt x="3927565" y="0"/>
                </a:lnTo>
                <a:lnTo>
                  <a:pt x="0" y="0"/>
                </a:lnTo>
                <a:lnTo>
                  <a:pt x="0" y="8738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7416993" y="6911464"/>
            <a:ext cx="3666021" cy="8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7"/>
              </a:lnSpc>
            </a:pPr>
            <a:r>
              <a:rPr lang="en-US" sz="5248">
                <a:solidFill>
                  <a:srgbClr val="5271FF"/>
                </a:solidFill>
                <a:latin typeface="Feel Free Playful"/>
                <a:ea typeface="Feel Free Playful"/>
              </a:rPr>
              <a:t>作業+平時考</a:t>
            </a:r>
          </a:p>
        </p:txBody>
      </p:sp>
      <p:sp>
        <p:nvSpPr>
          <p:cNvPr id="28" name="Freeform 28"/>
          <p:cNvSpPr/>
          <p:nvPr/>
        </p:nvSpPr>
        <p:spPr>
          <a:xfrm flipH="1" flipV="1">
            <a:off x="8793643" y="3194205"/>
            <a:ext cx="3927565" cy="873883"/>
          </a:xfrm>
          <a:custGeom>
            <a:avLst/>
            <a:gdLst/>
            <a:ahLst/>
            <a:cxnLst/>
            <a:rect l="l" t="t" r="r" b="b"/>
            <a:pathLst>
              <a:path w="3927565" h="873883">
                <a:moveTo>
                  <a:pt x="3927565" y="873883"/>
                </a:moveTo>
                <a:lnTo>
                  <a:pt x="0" y="873883"/>
                </a:lnTo>
                <a:lnTo>
                  <a:pt x="0" y="0"/>
                </a:lnTo>
                <a:lnTo>
                  <a:pt x="3927565" y="0"/>
                </a:lnTo>
                <a:lnTo>
                  <a:pt x="3927565" y="8738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0637423" y="6237024"/>
            <a:ext cx="3927565" cy="873883"/>
          </a:xfrm>
          <a:custGeom>
            <a:avLst/>
            <a:gdLst/>
            <a:ahLst/>
            <a:cxnLst/>
            <a:rect l="l" t="t" r="r" b="b"/>
            <a:pathLst>
              <a:path w="3927565" h="873883">
                <a:moveTo>
                  <a:pt x="3927565" y="0"/>
                </a:moveTo>
                <a:lnTo>
                  <a:pt x="0" y="0"/>
                </a:lnTo>
                <a:lnTo>
                  <a:pt x="0" y="873884"/>
                </a:lnTo>
                <a:lnTo>
                  <a:pt x="3927565" y="873884"/>
                </a:lnTo>
                <a:lnTo>
                  <a:pt x="3927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428443" y="7739535"/>
            <a:ext cx="3927565" cy="873883"/>
          </a:xfrm>
          <a:custGeom>
            <a:avLst/>
            <a:gdLst/>
            <a:ahLst/>
            <a:cxnLst/>
            <a:rect l="l" t="t" r="r" b="b"/>
            <a:pathLst>
              <a:path w="3927565" h="873883">
                <a:moveTo>
                  <a:pt x="0" y="0"/>
                </a:moveTo>
                <a:lnTo>
                  <a:pt x="3927564" y="0"/>
                </a:lnTo>
                <a:lnTo>
                  <a:pt x="3927564" y="873883"/>
                </a:lnTo>
                <a:lnTo>
                  <a:pt x="0" y="873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28700" y="1233844"/>
            <a:ext cx="7516872" cy="175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DB8F5C"/>
                </a:solidFill>
                <a:ea typeface="Feel Free Playful"/>
              </a:rPr>
              <a:t>評 量 方式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16329" y="5651965"/>
            <a:ext cx="3177315" cy="8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7"/>
              </a:lnSpc>
            </a:pPr>
            <a:r>
              <a:rPr lang="en-US" sz="5248">
                <a:solidFill>
                  <a:srgbClr val="FF66C4"/>
                </a:solidFill>
                <a:ea typeface="Feel Free Playful"/>
              </a:rPr>
              <a:t>上課表現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416993" y="4068367"/>
            <a:ext cx="3454014" cy="8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7"/>
              </a:lnSpc>
            </a:pPr>
            <a:r>
              <a:rPr lang="en-US" sz="5248">
                <a:solidFill>
                  <a:srgbClr val="0097B2"/>
                </a:solidFill>
                <a:ea typeface="Feel Free Playful"/>
              </a:rPr>
              <a:t>期中考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356007" y="5408953"/>
            <a:ext cx="3454014" cy="89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7"/>
              </a:lnSpc>
            </a:pPr>
            <a:r>
              <a:rPr lang="en-US" sz="5248">
                <a:solidFill>
                  <a:srgbClr val="DB8F5C"/>
                </a:solidFill>
                <a:ea typeface="Feel Free Playful"/>
              </a:rPr>
              <a:t>期末考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967227" y="4094131"/>
            <a:ext cx="1513299" cy="107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r>
              <a:rPr lang="en-US" altLang="zh-TW" sz="6220">
                <a:solidFill>
                  <a:srgbClr val="FF66C4"/>
                </a:solidFill>
                <a:latin typeface="อีฟดอวอิ้ง Bold"/>
              </a:rPr>
              <a:t>3</a:t>
            </a:r>
            <a:r>
              <a:rPr lang="en-US" sz="6220">
                <a:solidFill>
                  <a:srgbClr val="FF66C4"/>
                </a:solidFill>
                <a:latin typeface="อีฟดอวอิ้ง Bold"/>
              </a:rPr>
              <a:t>0%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01206" y="2681712"/>
            <a:ext cx="2218079" cy="119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r>
              <a:rPr lang="en-US" sz="6220">
                <a:solidFill>
                  <a:srgbClr val="0097B2"/>
                </a:solidFill>
                <a:latin typeface="อีฟดอวอิ้ง Bold"/>
              </a:rPr>
              <a:t>20%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819284" y="6332568"/>
            <a:ext cx="1547711" cy="119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r>
              <a:rPr lang="en-US" sz="6220">
                <a:solidFill>
                  <a:srgbClr val="F7931E"/>
                </a:solidFill>
                <a:latin typeface="อีฟดอวอิ้ง Bold"/>
              </a:rPr>
              <a:t>20%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693276" y="7866798"/>
            <a:ext cx="1680313" cy="1075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  <a:spcBef>
                <a:spcPct val="0"/>
              </a:spcBef>
            </a:pPr>
            <a:r>
              <a:rPr lang="en-US" altLang="zh-TW" sz="6199">
                <a:solidFill>
                  <a:srgbClr val="5271FF"/>
                </a:solidFill>
                <a:latin typeface="อีฟดอวอิ้ง Bold"/>
              </a:rPr>
              <a:t>3</a:t>
            </a:r>
            <a:r>
              <a:rPr lang="en-US" sz="6199">
                <a:solidFill>
                  <a:srgbClr val="5271FF"/>
                </a:solidFill>
                <a:latin typeface="อีฟดอวอิ้ง Bold"/>
              </a:rPr>
              <a:t>0%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1812" y="4062861"/>
            <a:ext cx="4972884" cy="5195439"/>
            <a:chOff x="0" y="0"/>
            <a:chExt cx="1504394" cy="1571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504394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57558" y="4062861"/>
            <a:ext cx="4972884" cy="5195439"/>
            <a:chOff x="0" y="0"/>
            <a:chExt cx="1504394" cy="15717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80975"/>
              <a:ext cx="1504394" cy="1752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33304" y="4062861"/>
            <a:ext cx="4972884" cy="5195439"/>
            <a:chOff x="0" y="0"/>
            <a:chExt cx="1504394" cy="15717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4394" cy="1571721"/>
            </a:xfrm>
            <a:custGeom>
              <a:avLst/>
              <a:gdLst/>
              <a:ahLst/>
              <a:cxnLst/>
              <a:rect l="l" t="t" r="r" b="b"/>
              <a:pathLst>
                <a:path w="1504394" h="1571721">
                  <a:moveTo>
                    <a:pt x="0" y="0"/>
                  </a:moveTo>
                  <a:lnTo>
                    <a:pt x="1504394" y="0"/>
                  </a:lnTo>
                  <a:lnTo>
                    <a:pt x="1504394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504394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630294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6006040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1381785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80526" y="1233844"/>
            <a:ext cx="11326948" cy="175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DB8F5C"/>
                </a:solidFill>
                <a:ea typeface="Feel Free Playful"/>
              </a:rPr>
              <a:t>親師合作</a:t>
            </a:r>
          </a:p>
        </p:txBody>
      </p:sp>
      <p:sp>
        <p:nvSpPr>
          <p:cNvPr id="15" name="Freeform 15"/>
          <p:cNvSpPr/>
          <p:nvPr/>
        </p:nvSpPr>
        <p:spPr>
          <a:xfrm rot="-3729585" flipH="1">
            <a:off x="15776743" y="-1300017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253340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22406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8152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10919" y="4487359"/>
            <a:ext cx="4343777" cy="477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004AAD"/>
                </a:solidFill>
                <a:ea typeface="อีฟดอวอิ้ง Bold"/>
              </a:rPr>
              <a:t>上課必備</a:t>
            </a:r>
            <a:r>
              <a:rPr lang="en-US" sz="5346">
                <a:solidFill>
                  <a:srgbClr val="004AAD"/>
                </a:solidFill>
                <a:latin typeface="อีฟดอวอิ้ง"/>
              </a:rPr>
              <a:t>:</a:t>
            </a:r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FF66C4"/>
                </a:solidFill>
                <a:ea typeface="อีฟดอวอิ้ง Bold"/>
              </a:rPr>
              <a:t>課本</a:t>
            </a:r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0097B2"/>
                </a:solidFill>
                <a:ea typeface="อีฟดอวอิ้ง Bold"/>
              </a:rPr>
              <a:t>螢光筆</a:t>
            </a:r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CB6CE6"/>
                </a:solidFill>
                <a:ea typeface="อีฟดอวอิ้ง Bold"/>
              </a:rPr>
              <a:t>鉛筆</a:t>
            </a:r>
          </a:p>
          <a:p>
            <a:pPr algn="ctr">
              <a:lnSpc>
                <a:spcPts val="7484"/>
              </a:lnSpc>
            </a:pPr>
            <a:r>
              <a:rPr lang="en-US" sz="5346">
                <a:solidFill>
                  <a:srgbClr val="5271FF"/>
                </a:solidFill>
                <a:ea typeface="อีฟดอวอิ้ง Bold"/>
              </a:rPr>
              <a:t>橡皮擦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25773" y="4305730"/>
            <a:ext cx="4826556" cy="388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</a:pPr>
            <a:r>
              <a:rPr lang="en-US" sz="5384">
                <a:solidFill>
                  <a:srgbClr val="004AAD"/>
                </a:solidFill>
                <a:latin typeface="อีฟดอวอิ้ง Bold"/>
                <a:ea typeface="อีฟดอวอิ้ง Bold"/>
              </a:rPr>
              <a:t>作業:</a:t>
            </a:r>
          </a:p>
          <a:p>
            <a:pPr algn="ctr">
              <a:lnSpc>
                <a:spcPts val="7538"/>
              </a:lnSpc>
            </a:pPr>
            <a:endParaRPr lang="en-US" sz="5384">
              <a:solidFill>
                <a:srgbClr val="004AAD"/>
              </a:solidFill>
              <a:latin typeface="อีฟดอวอิ้ง Bold"/>
              <a:ea typeface="อีฟดอวอิ้ง Bold"/>
            </a:endParaRPr>
          </a:p>
          <a:p>
            <a:pPr algn="ctr">
              <a:lnSpc>
                <a:spcPts val="7538"/>
              </a:lnSpc>
            </a:pPr>
            <a:r>
              <a:rPr lang="en-US" sz="5384">
                <a:solidFill>
                  <a:srgbClr val="5271FF"/>
                </a:solidFill>
                <a:ea typeface="อีฟดอวอิ้ง Bold"/>
              </a:rPr>
              <a:t>每週二次</a:t>
            </a:r>
          </a:p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en-US" sz="5384">
                <a:solidFill>
                  <a:srgbClr val="FF66C4"/>
                </a:solidFill>
                <a:latin typeface="อีฟดอวอิ้ง Bold"/>
              </a:rPr>
              <a:t>(</a:t>
            </a:r>
            <a:r>
              <a:rPr lang="en-US" sz="5384">
                <a:solidFill>
                  <a:srgbClr val="8C52FF"/>
                </a:solidFill>
                <a:ea typeface="อีฟดอวอิ้ง Bold"/>
              </a:rPr>
              <a:t>聽讀</a:t>
            </a:r>
            <a:r>
              <a:rPr lang="en-US" sz="5384">
                <a:solidFill>
                  <a:srgbClr val="FF66C4"/>
                </a:solidFill>
                <a:ea typeface="อีฟดอวอิ้ง Bold"/>
              </a:rPr>
              <a:t>或</a:t>
            </a:r>
            <a:r>
              <a:rPr lang="en-US" sz="5384">
                <a:solidFill>
                  <a:srgbClr val="0097B2"/>
                </a:solidFill>
                <a:ea typeface="อีฟดอวอิ้ง Bold"/>
              </a:rPr>
              <a:t>書寫</a:t>
            </a:r>
            <a:r>
              <a:rPr lang="en-US" sz="5384">
                <a:solidFill>
                  <a:srgbClr val="FF66C4"/>
                </a:solidFill>
                <a:latin typeface="อีฟดอวอิ้ง Bold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00079" y="4315255"/>
            <a:ext cx="4359221" cy="477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8"/>
              </a:lnSpc>
            </a:pPr>
            <a:r>
              <a:rPr lang="en-US" sz="5341">
                <a:solidFill>
                  <a:srgbClr val="004AAD"/>
                </a:solidFill>
                <a:latin typeface="อีฟดอวอิ้ง Bold"/>
                <a:ea typeface="อีฟดอวอิ้ง Bold"/>
              </a:rPr>
              <a:t>單字小考:</a:t>
            </a:r>
          </a:p>
          <a:p>
            <a:pPr algn="ctr">
              <a:lnSpc>
                <a:spcPts val="7478"/>
              </a:lnSpc>
            </a:pPr>
            <a:endParaRPr lang="en-US" sz="5341">
              <a:solidFill>
                <a:srgbClr val="004AAD"/>
              </a:solidFill>
              <a:latin typeface="อีฟดอวอิ้ง Bold"/>
              <a:ea typeface="อีฟดอวอิ้ง Bold"/>
            </a:endParaRPr>
          </a:p>
          <a:p>
            <a:pPr algn="ctr">
              <a:lnSpc>
                <a:spcPts val="7478"/>
              </a:lnSpc>
            </a:pPr>
            <a:r>
              <a:rPr lang="en-US" sz="5341">
                <a:solidFill>
                  <a:srgbClr val="8C52FF"/>
                </a:solidFill>
                <a:ea typeface="อีฟดอวอิ้ง Bold"/>
              </a:rPr>
              <a:t>每週一考試</a:t>
            </a:r>
          </a:p>
          <a:p>
            <a:pPr algn="ctr">
              <a:lnSpc>
                <a:spcPts val="7478"/>
              </a:lnSpc>
            </a:pPr>
            <a:r>
              <a:rPr lang="en-US" sz="5341">
                <a:solidFill>
                  <a:srgbClr val="5271FF"/>
                </a:solidFill>
                <a:ea typeface="อีฟดอวอิ้ง Bold"/>
              </a:rPr>
              <a:t>週二發還簽名</a:t>
            </a:r>
          </a:p>
          <a:p>
            <a:pPr algn="ctr">
              <a:lnSpc>
                <a:spcPts val="7478"/>
              </a:lnSpc>
              <a:spcBef>
                <a:spcPct val="0"/>
              </a:spcBef>
            </a:pPr>
            <a:endParaRPr lang="en-US" sz="5341">
              <a:solidFill>
                <a:srgbClr val="5271FF"/>
              </a:solidFill>
              <a:ea typeface="อีฟดอวอิ้ง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71952" y="1437935"/>
            <a:ext cx="6549586" cy="7411129"/>
          </a:xfrm>
          <a:custGeom>
            <a:avLst/>
            <a:gdLst/>
            <a:ahLst/>
            <a:cxnLst/>
            <a:rect l="l" t="t" r="r" b="b"/>
            <a:pathLst>
              <a:path w="6549586" h="7411129">
                <a:moveTo>
                  <a:pt x="0" y="0"/>
                </a:moveTo>
                <a:lnTo>
                  <a:pt x="6549586" y="0"/>
                </a:lnTo>
                <a:lnTo>
                  <a:pt x="6549586" y="7411130"/>
                </a:lnTo>
                <a:lnTo>
                  <a:pt x="0" y="7411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612170" y="7166962"/>
            <a:ext cx="13528622" cy="6240077"/>
          </a:xfrm>
          <a:custGeom>
            <a:avLst/>
            <a:gdLst/>
            <a:ahLst/>
            <a:cxnLst/>
            <a:rect l="l" t="t" r="r" b="b"/>
            <a:pathLst>
              <a:path w="13528622" h="6240077">
                <a:moveTo>
                  <a:pt x="13528621" y="0"/>
                </a:moveTo>
                <a:lnTo>
                  <a:pt x="0" y="0"/>
                </a:lnTo>
                <a:lnTo>
                  <a:pt x="0" y="6240076"/>
                </a:lnTo>
                <a:lnTo>
                  <a:pt x="13528621" y="6240076"/>
                </a:lnTo>
                <a:lnTo>
                  <a:pt x="135286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15874" y="126178"/>
            <a:ext cx="6579347" cy="2623515"/>
          </a:xfrm>
          <a:custGeom>
            <a:avLst/>
            <a:gdLst/>
            <a:ahLst/>
            <a:cxnLst/>
            <a:rect l="l" t="t" r="r" b="b"/>
            <a:pathLst>
              <a:path w="6579347" h="2623515">
                <a:moveTo>
                  <a:pt x="6579348" y="0"/>
                </a:moveTo>
                <a:lnTo>
                  <a:pt x="0" y="0"/>
                </a:lnTo>
                <a:lnTo>
                  <a:pt x="0" y="2623515"/>
                </a:lnTo>
                <a:lnTo>
                  <a:pt x="6579348" y="2623515"/>
                </a:lnTo>
                <a:lnTo>
                  <a:pt x="65793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30917" flipH="1">
            <a:off x="13946191" y="8609644"/>
            <a:ext cx="5096903" cy="2029494"/>
          </a:xfrm>
          <a:custGeom>
            <a:avLst/>
            <a:gdLst/>
            <a:ahLst/>
            <a:cxnLst/>
            <a:rect l="l" t="t" r="r" b="b"/>
            <a:pathLst>
              <a:path w="5096903" h="2029494">
                <a:moveTo>
                  <a:pt x="5096903" y="0"/>
                </a:moveTo>
                <a:lnTo>
                  <a:pt x="0" y="0"/>
                </a:lnTo>
                <a:lnTo>
                  <a:pt x="0" y="2029494"/>
                </a:lnTo>
                <a:lnTo>
                  <a:pt x="5096903" y="2029494"/>
                </a:lnTo>
                <a:lnTo>
                  <a:pt x="50969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916451" y="2047804"/>
            <a:ext cx="5693911" cy="1786287"/>
            <a:chOff x="0" y="0"/>
            <a:chExt cx="7591881" cy="23817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91881" cy="2280117"/>
            </a:xfrm>
            <a:custGeom>
              <a:avLst/>
              <a:gdLst/>
              <a:ahLst/>
              <a:cxnLst/>
              <a:rect l="l" t="t" r="r" b="b"/>
              <a:pathLst>
                <a:path w="7591881" h="2280117">
                  <a:moveTo>
                    <a:pt x="0" y="0"/>
                  </a:moveTo>
                  <a:lnTo>
                    <a:pt x="7591881" y="0"/>
                  </a:lnTo>
                  <a:lnTo>
                    <a:pt x="7591881" y="2280117"/>
                  </a:lnTo>
                  <a:lnTo>
                    <a:pt x="0" y="2280117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591881" cy="2381717"/>
            </a:xfrm>
            <a:custGeom>
              <a:avLst/>
              <a:gdLst/>
              <a:ahLst/>
              <a:cxnLst/>
              <a:rect l="l" t="t" r="r" b="b"/>
              <a:pathLst>
                <a:path w="7591881" h="2381717">
                  <a:moveTo>
                    <a:pt x="0" y="2280117"/>
                  </a:moveTo>
                  <a:lnTo>
                    <a:pt x="7591881" y="2280117"/>
                  </a:lnTo>
                  <a:lnTo>
                    <a:pt x="7464881" y="2381717"/>
                  </a:lnTo>
                  <a:cubicBezTo>
                    <a:pt x="7464881" y="2381717"/>
                    <a:pt x="6474281" y="2305517"/>
                    <a:pt x="6372681" y="2305517"/>
                  </a:cubicBezTo>
                  <a:lnTo>
                    <a:pt x="1219200" y="2305517"/>
                  </a:lnTo>
                  <a:cubicBezTo>
                    <a:pt x="1117600" y="2305517"/>
                    <a:pt x="127000" y="2381717"/>
                    <a:pt x="127000" y="2381717"/>
                  </a:cubicBezTo>
                  <a:lnTo>
                    <a:pt x="0" y="2280117"/>
                  </a:lnTo>
                  <a:lnTo>
                    <a:pt x="0" y="0"/>
                  </a:lnTo>
                  <a:lnTo>
                    <a:pt x="7591881" y="0"/>
                  </a:lnTo>
                  <a:lnTo>
                    <a:pt x="7591881" y="2280117"/>
                  </a:lnTo>
                  <a:lnTo>
                    <a:pt x="12700" y="2280117"/>
                  </a:lnTo>
                  <a:lnTo>
                    <a:pt x="12700" y="2267417"/>
                  </a:lnTo>
                  <a:lnTo>
                    <a:pt x="7579181" y="2267417"/>
                  </a:lnTo>
                  <a:lnTo>
                    <a:pt x="7579181" y="12700"/>
                  </a:lnTo>
                  <a:lnTo>
                    <a:pt x="12700" y="12700"/>
                  </a:lnTo>
                  <a:lnTo>
                    <a:pt x="12700" y="228011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7591881" cy="1937217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 Pay attention.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68851" y="2200204"/>
            <a:ext cx="5693911" cy="1786287"/>
            <a:chOff x="0" y="0"/>
            <a:chExt cx="7591881" cy="23817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91881" cy="2280117"/>
            </a:xfrm>
            <a:custGeom>
              <a:avLst/>
              <a:gdLst/>
              <a:ahLst/>
              <a:cxnLst/>
              <a:rect l="l" t="t" r="r" b="b"/>
              <a:pathLst>
                <a:path w="7591881" h="2280117">
                  <a:moveTo>
                    <a:pt x="0" y="0"/>
                  </a:moveTo>
                  <a:lnTo>
                    <a:pt x="7591881" y="0"/>
                  </a:lnTo>
                  <a:lnTo>
                    <a:pt x="7591881" y="2280117"/>
                  </a:lnTo>
                  <a:lnTo>
                    <a:pt x="0" y="2280117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591881" cy="2381717"/>
            </a:xfrm>
            <a:custGeom>
              <a:avLst/>
              <a:gdLst/>
              <a:ahLst/>
              <a:cxnLst/>
              <a:rect l="l" t="t" r="r" b="b"/>
              <a:pathLst>
                <a:path w="7591881" h="2381717">
                  <a:moveTo>
                    <a:pt x="0" y="2280117"/>
                  </a:moveTo>
                  <a:lnTo>
                    <a:pt x="7591881" y="2280117"/>
                  </a:lnTo>
                  <a:lnTo>
                    <a:pt x="7464881" y="2381717"/>
                  </a:lnTo>
                  <a:cubicBezTo>
                    <a:pt x="7464881" y="2381717"/>
                    <a:pt x="6474281" y="2305517"/>
                    <a:pt x="6372681" y="2305517"/>
                  </a:cubicBezTo>
                  <a:lnTo>
                    <a:pt x="1219200" y="2305517"/>
                  </a:lnTo>
                  <a:cubicBezTo>
                    <a:pt x="1117600" y="2305517"/>
                    <a:pt x="127000" y="2381717"/>
                    <a:pt x="127000" y="2381717"/>
                  </a:cubicBezTo>
                  <a:lnTo>
                    <a:pt x="0" y="2280117"/>
                  </a:lnTo>
                  <a:lnTo>
                    <a:pt x="0" y="0"/>
                  </a:lnTo>
                  <a:lnTo>
                    <a:pt x="7591881" y="0"/>
                  </a:lnTo>
                  <a:lnTo>
                    <a:pt x="7591881" y="2280117"/>
                  </a:lnTo>
                  <a:lnTo>
                    <a:pt x="12700" y="2280117"/>
                  </a:lnTo>
                  <a:lnTo>
                    <a:pt x="12700" y="2267417"/>
                  </a:lnTo>
                  <a:lnTo>
                    <a:pt x="7579181" y="2267417"/>
                  </a:lnTo>
                  <a:lnTo>
                    <a:pt x="7579181" y="12700"/>
                  </a:lnTo>
                  <a:lnTo>
                    <a:pt x="12700" y="12700"/>
                  </a:lnTo>
                  <a:lnTo>
                    <a:pt x="12700" y="228011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7591881" cy="1937217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 Pay attention.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21251" y="2352604"/>
            <a:ext cx="5700286" cy="1786287"/>
            <a:chOff x="0" y="0"/>
            <a:chExt cx="7600382" cy="23817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00382" cy="2280117"/>
            </a:xfrm>
            <a:custGeom>
              <a:avLst/>
              <a:gdLst/>
              <a:ahLst/>
              <a:cxnLst/>
              <a:rect l="l" t="t" r="r" b="b"/>
              <a:pathLst>
                <a:path w="7600382" h="2280117">
                  <a:moveTo>
                    <a:pt x="0" y="0"/>
                  </a:moveTo>
                  <a:lnTo>
                    <a:pt x="7600382" y="0"/>
                  </a:lnTo>
                  <a:lnTo>
                    <a:pt x="7600382" y="2280117"/>
                  </a:lnTo>
                  <a:lnTo>
                    <a:pt x="0" y="2280117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7600382" cy="2381717"/>
            </a:xfrm>
            <a:custGeom>
              <a:avLst/>
              <a:gdLst/>
              <a:ahLst/>
              <a:cxnLst/>
              <a:rect l="l" t="t" r="r" b="b"/>
              <a:pathLst>
                <a:path w="7600382" h="2381717">
                  <a:moveTo>
                    <a:pt x="0" y="2280117"/>
                  </a:moveTo>
                  <a:lnTo>
                    <a:pt x="7600382" y="2280117"/>
                  </a:lnTo>
                  <a:lnTo>
                    <a:pt x="7473382" y="2381717"/>
                  </a:lnTo>
                  <a:cubicBezTo>
                    <a:pt x="7473382" y="2381717"/>
                    <a:pt x="6482782" y="2305517"/>
                    <a:pt x="6381182" y="2305517"/>
                  </a:cubicBezTo>
                  <a:lnTo>
                    <a:pt x="1219200" y="2305517"/>
                  </a:lnTo>
                  <a:cubicBezTo>
                    <a:pt x="1117600" y="2305517"/>
                    <a:pt x="127000" y="2381717"/>
                    <a:pt x="127000" y="2381717"/>
                  </a:cubicBezTo>
                  <a:lnTo>
                    <a:pt x="0" y="2280117"/>
                  </a:lnTo>
                  <a:lnTo>
                    <a:pt x="0" y="0"/>
                  </a:lnTo>
                  <a:lnTo>
                    <a:pt x="7600382" y="0"/>
                  </a:lnTo>
                  <a:lnTo>
                    <a:pt x="7600382" y="2280117"/>
                  </a:lnTo>
                  <a:lnTo>
                    <a:pt x="12700" y="2280117"/>
                  </a:lnTo>
                  <a:lnTo>
                    <a:pt x="12700" y="2267417"/>
                  </a:lnTo>
                  <a:lnTo>
                    <a:pt x="7587682" y="2267417"/>
                  </a:lnTo>
                  <a:lnTo>
                    <a:pt x="7587682" y="12700"/>
                  </a:lnTo>
                  <a:lnTo>
                    <a:pt x="12700" y="12700"/>
                  </a:lnTo>
                  <a:lnTo>
                    <a:pt x="12700" y="2280117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7600382" cy="1937217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 Pay attention.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9105807" y="4333804"/>
            <a:ext cx="7315200" cy="1746504"/>
          </a:xfrm>
          <a:custGeom>
            <a:avLst/>
            <a:gdLst/>
            <a:ahLst/>
            <a:cxnLst/>
            <a:rect l="l" t="t" r="r" b="b"/>
            <a:pathLst>
              <a:path w="7315200" h="1746504">
                <a:moveTo>
                  <a:pt x="0" y="0"/>
                </a:moveTo>
                <a:lnTo>
                  <a:pt x="7315200" y="0"/>
                </a:lnTo>
                <a:lnTo>
                  <a:pt x="7315200" y="1746504"/>
                </a:lnTo>
                <a:lnTo>
                  <a:pt x="0" y="1746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21251" y="6270808"/>
            <a:ext cx="4738615" cy="1955756"/>
          </a:xfrm>
          <a:custGeom>
            <a:avLst/>
            <a:gdLst/>
            <a:ahLst/>
            <a:cxnLst/>
            <a:rect l="l" t="t" r="r" b="b"/>
            <a:pathLst>
              <a:path w="4738615" h="1955756">
                <a:moveTo>
                  <a:pt x="0" y="0"/>
                </a:moveTo>
                <a:lnTo>
                  <a:pt x="4738616" y="0"/>
                </a:lnTo>
                <a:lnTo>
                  <a:pt x="4738616" y="1955756"/>
                </a:lnTo>
                <a:lnTo>
                  <a:pt x="0" y="19557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83219" y="4152829"/>
            <a:ext cx="7899778" cy="154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DB8F5C"/>
                </a:solidFill>
                <a:latin typeface="Feel Free Playful"/>
              </a:rPr>
              <a:t>teacher Trang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94166" y="4696833"/>
            <a:ext cx="4705158" cy="90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Arimo Bold"/>
              </a:rPr>
              <a:t>Participation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21251" y="6890863"/>
            <a:ext cx="4738615" cy="90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Arimo Bold"/>
              </a:rPr>
              <a:t>Cooperation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173960" cy="2666117"/>
          </a:xfrm>
          <a:custGeom>
            <a:avLst/>
            <a:gdLst/>
            <a:ahLst/>
            <a:cxnLst/>
            <a:rect l="l" t="t" r="r" b="b"/>
            <a:pathLst>
              <a:path w="4173960" h="2666117">
                <a:moveTo>
                  <a:pt x="0" y="0"/>
                </a:moveTo>
                <a:lnTo>
                  <a:pt x="4173959" y="0"/>
                </a:lnTo>
                <a:lnTo>
                  <a:pt x="4173959" y="2666117"/>
                </a:lnTo>
                <a:lnTo>
                  <a:pt x="0" y="2666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217049" y="5759641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8"/>
                </a:lnTo>
                <a:lnTo>
                  <a:pt x="2965114" y="6997318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77901" y="-1227392"/>
            <a:ext cx="7315200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80526" y="1271944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Feel Free Playful"/>
              </a:rPr>
              <a:t>Cross-culture Reading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79699" y="3187855"/>
            <a:ext cx="12327775" cy="3641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5"/>
              </a:lnSpc>
            </a:pPr>
            <a:r>
              <a:rPr lang="en-US" sz="6647">
                <a:solidFill>
                  <a:srgbClr val="87AB66"/>
                </a:solidFill>
                <a:latin typeface="อีฟดอวอิ้ง"/>
              </a:rPr>
              <a:t>Picture Books</a:t>
            </a:r>
          </a:p>
          <a:p>
            <a:pPr algn="ctr">
              <a:lnSpc>
                <a:spcPts val="9305"/>
              </a:lnSpc>
            </a:pPr>
            <a:r>
              <a:rPr lang="en-US" sz="6647">
                <a:solidFill>
                  <a:srgbClr val="8C52FF"/>
                </a:solidFill>
                <a:latin typeface="อีฟดอวอิ้ง"/>
              </a:rPr>
              <a:t>Multimedia: cartoons, short films</a:t>
            </a:r>
          </a:p>
          <a:p>
            <a:pPr algn="ctr">
              <a:lnSpc>
                <a:spcPts val="9305"/>
              </a:lnSpc>
            </a:pPr>
            <a:r>
              <a:rPr lang="en-US" sz="6647">
                <a:solidFill>
                  <a:srgbClr val="FF66C4"/>
                </a:solidFill>
                <a:latin typeface="อีฟดอวอิ้ง"/>
              </a:rPr>
              <a:t>Songs and Chants </a:t>
            </a:r>
          </a:p>
        </p:txBody>
      </p:sp>
      <p:sp>
        <p:nvSpPr>
          <p:cNvPr id="8" name="Freeform 8"/>
          <p:cNvSpPr/>
          <p:nvPr/>
        </p:nvSpPr>
        <p:spPr>
          <a:xfrm>
            <a:off x="-2327299" y="36211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149</Words>
  <Application>Microsoft Office PowerPoint</Application>
  <PresentationFormat>自訂</PresentationFormat>
  <Paragraphs>89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อีฟดอวอิ้ง</vt:lpstr>
      <vt:lpstr>新細明體</vt:lpstr>
      <vt:lpstr>Calibri</vt:lpstr>
      <vt:lpstr>Arial</vt:lpstr>
      <vt:lpstr>Arimo Bold</vt:lpstr>
      <vt:lpstr>Noto Sans T Chinese Bold</vt:lpstr>
      <vt:lpstr>Feel Free Playful</vt:lpstr>
      <vt:lpstr>อีฟดอวอิ้ง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112-2 三年級 英文科課程計畫</dc:title>
  <cp:lastModifiedBy>BKY</cp:lastModifiedBy>
  <cp:revision>7</cp:revision>
  <dcterms:created xsi:type="dcterms:W3CDTF">2006-08-16T00:00:00Z</dcterms:created>
  <dcterms:modified xsi:type="dcterms:W3CDTF">2024-02-21T06:02:42Z</dcterms:modified>
  <dc:identifier>DAFtwA3_SqM</dc:identifier>
</cp:coreProperties>
</file>